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D37BC-3025-46FD-937B-6DF171582D06}" type="datetimeFigureOut">
              <a:rPr lang="de-DE" smtClean="0"/>
              <a:t>21.09.2014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3D096-5933-4762-A1E2-E15A6AE81A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5301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06EFB6B-1226-42AF-B710-62F69374F768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0" name="Rechtec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htec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htec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htec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Gerade Verbindung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Gerade Verbindung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htec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D8A4A-6724-4578-9BB1-15E2BE1816FF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46373-A8DA-4960-983E-6D99F77872EF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02BEE0-AADF-42FA-B300-3192A0BD7FE1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170411-CB55-4DDB-AF28-0B332F2A129D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htec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Gerade Verbindung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Gerade Verbindung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htec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Gerade Verbindung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C85D-9A91-4E62-B08D-9608D825A7B8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ABB6-E058-49CE-A856-D34175203104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36302B-8ACC-4791-B89F-417D202548D0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F2559-4E34-41B9-A590-FD78FE4065A6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htec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F09989-346A-4C53-8A6D-7440EDCD3BA3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c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Gerade Verbindung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6BBE83-C830-4BE3-81F8-7C2C50D85704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744DAA6-B80F-4468-A996-A4E1FC3ABBAB}" type="datetime1">
              <a:rPr lang="de-DE" smtClean="0"/>
              <a:t>21.09.2014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htec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D0A978-D267-4E51-80EE-794C7251E14B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7744" y="1772816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Farbphraseologie im deutsch-kroatischen Vergleich – ein weißer Fleck auf der Landkarte der </a:t>
            </a:r>
            <a:r>
              <a:rPr lang="de-DE" dirty="0" err="1" smtClean="0"/>
              <a:t>Phraseologieforschung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286000" y="4293096"/>
            <a:ext cx="6172200" cy="2081826"/>
          </a:xfrm>
        </p:spPr>
        <p:txBody>
          <a:bodyPr>
            <a:normAutofit/>
          </a:bodyPr>
          <a:lstStyle/>
          <a:p>
            <a:r>
              <a:rPr lang="de-DE" dirty="0" smtClean="0"/>
              <a:t>Diplomarbeit</a:t>
            </a:r>
            <a:endParaRPr lang="hr-HR" dirty="0" smtClean="0"/>
          </a:p>
          <a:p>
            <a:r>
              <a:rPr lang="de-DE" dirty="0" smtClean="0"/>
              <a:t>vorgelegt von Daniela Huber</a:t>
            </a:r>
          </a:p>
          <a:p>
            <a:r>
              <a:rPr lang="de-DE" dirty="0" smtClean="0"/>
              <a:t>am Institut für </a:t>
            </a:r>
            <a:r>
              <a:rPr lang="de-DE" dirty="0" smtClean="0"/>
              <a:t>Slawistik der Karl-Franzens-Universität Graz</a:t>
            </a:r>
            <a:endParaRPr lang="de-DE" dirty="0" smtClean="0"/>
          </a:p>
          <a:p>
            <a:r>
              <a:rPr lang="de-DE" dirty="0" smtClean="0"/>
              <a:t>Begutachter: Univ.-Prof. Mag. Dr. Branko T</a:t>
            </a:r>
            <a:r>
              <a:rPr lang="hr-HR" dirty="0" smtClean="0"/>
              <a:t>ošović</a:t>
            </a:r>
            <a:endParaRPr lang="de-DE" dirty="0" smtClean="0"/>
          </a:p>
          <a:p>
            <a:r>
              <a:rPr lang="de-DE" dirty="0" smtClean="0"/>
              <a:t>Graz, 22.09.2014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5060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Forschungsfrage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These von </a:t>
            </a:r>
            <a:r>
              <a:rPr lang="de-AT" dirty="0" err="1"/>
              <a:t>Matešić</a:t>
            </a:r>
            <a:r>
              <a:rPr lang="de-AT" dirty="0"/>
              <a:t>/Petermann </a:t>
            </a:r>
            <a:r>
              <a:rPr lang="de-AT" dirty="0" smtClean="0"/>
              <a:t>(1987: 259), wonach zwischen der deutschen und kroatischen Phraseologie „eine Fülle von Gemeinsamkeiten und Übereinstimmungen bestehen“</a:t>
            </a:r>
          </a:p>
          <a:p>
            <a:endParaRPr lang="de-AT" dirty="0"/>
          </a:p>
          <a:p>
            <a:r>
              <a:rPr lang="de-AT" dirty="0" smtClean="0"/>
              <a:t>Bestätigung oder Widerlegung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1955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Methode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Kontrastive Analyse</a:t>
            </a:r>
          </a:p>
          <a:p>
            <a:endParaRPr lang="de-DE" dirty="0"/>
          </a:p>
          <a:p>
            <a:r>
              <a:rPr lang="de-DE" dirty="0" smtClean="0"/>
              <a:t>Interlinguale Analyse</a:t>
            </a:r>
          </a:p>
          <a:p>
            <a:endParaRPr lang="de-DE" dirty="0" smtClean="0"/>
          </a:p>
          <a:p>
            <a:r>
              <a:rPr lang="de-DE" dirty="0" smtClean="0"/>
              <a:t>Semantische Analyse</a:t>
            </a:r>
          </a:p>
          <a:p>
            <a:endParaRPr lang="de-DE" dirty="0"/>
          </a:p>
          <a:p>
            <a:r>
              <a:rPr lang="de-DE" dirty="0" smtClean="0"/>
              <a:t>Symbolanalyse</a:t>
            </a:r>
          </a:p>
          <a:p>
            <a:endParaRPr lang="de-DE" dirty="0"/>
          </a:p>
          <a:p>
            <a:r>
              <a:rPr lang="de-DE" dirty="0" smtClean="0"/>
              <a:t>Morphologisch-syntaktische Analyse</a:t>
            </a:r>
          </a:p>
          <a:p>
            <a:endParaRPr lang="de-DE" dirty="0"/>
          </a:p>
          <a:p>
            <a:r>
              <a:rPr lang="de-DE" dirty="0" smtClean="0"/>
              <a:t>Äquivalenzanalyse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937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Korpus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r>
              <a:rPr lang="de-DE" dirty="0" smtClean="0"/>
              <a:t>Farbauswahl: Schwarz, Weiß, Grau, Rot, Blau, Grün, Gelb, Rosa[rot] und Golden</a:t>
            </a:r>
          </a:p>
          <a:p>
            <a:endParaRPr lang="de-DE" dirty="0"/>
          </a:p>
          <a:p>
            <a:r>
              <a:rPr lang="de-DE" dirty="0" smtClean="0"/>
              <a:t>13 phraseologische sowie allgemeine Wörterbücher der deutschen und kroatischen Sprache</a:t>
            </a:r>
          </a:p>
          <a:p>
            <a:endParaRPr lang="de-DE" dirty="0"/>
          </a:p>
          <a:p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87870"/>
              </p:ext>
            </p:extLst>
          </p:nvPr>
        </p:nvGraphicFramePr>
        <p:xfrm>
          <a:off x="827584" y="3933056"/>
          <a:ext cx="6772175" cy="1800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6285"/>
                <a:gridCol w="670560"/>
                <a:gridCol w="471843"/>
                <a:gridCol w="705485"/>
                <a:gridCol w="471843"/>
                <a:gridCol w="471843"/>
                <a:gridCol w="471843"/>
                <a:gridCol w="471843"/>
                <a:gridCol w="471843"/>
                <a:gridCol w="471843"/>
                <a:gridCol w="668472"/>
                <a:gridCol w="668472"/>
              </a:tblGrid>
              <a:tr h="9001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 dirty="0" smtClean="0">
                          <a:effectLst/>
                        </a:rPr>
                        <a:t>Farbe</a:t>
                      </a:r>
                      <a:r>
                        <a:rPr lang="de-AT" sz="1000" baseline="0" dirty="0" smtClean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baseline="0" dirty="0" smtClean="0">
                          <a:effectLst/>
                        </a:rPr>
                        <a:t>Sprache</a:t>
                      </a:r>
                      <a:endParaRPr lang="de-AT" sz="1000" baseline="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 dirty="0">
                          <a:effectLst/>
                        </a:rPr>
                        <a:t>schwarz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weiß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schwarz/</a:t>
                      </a:r>
                      <a:endParaRPr lang="de-DE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weiß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rot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 dirty="0">
                          <a:effectLst/>
                        </a:rPr>
                        <a:t>grün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blau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gelb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grau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rosa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 dirty="0">
                          <a:effectLst/>
                        </a:rPr>
                        <a:t>golden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gesamt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Deutsch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45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21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9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26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30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24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16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13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18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204</a:t>
                      </a:r>
                      <a:endParaRPr lang="de-DE" sz="11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Kroatisch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67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36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7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18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16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7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14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5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26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198</a:t>
                      </a:r>
                      <a:endParaRPr lang="de-DE" sz="11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00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gesamt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112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57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16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44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46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31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30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15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>
                          <a:effectLst/>
                        </a:rPr>
                        <a:t>7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1000" dirty="0">
                          <a:effectLst/>
                        </a:rPr>
                        <a:t>44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402</a:t>
                      </a:r>
                      <a:endParaRPr lang="de-DE" sz="11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3923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Semantische 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Phraseologische Bedeutung</a:t>
            </a:r>
          </a:p>
          <a:p>
            <a:endParaRPr lang="de-DE" dirty="0"/>
          </a:p>
          <a:p>
            <a:r>
              <a:rPr lang="de-DE" dirty="0" smtClean="0"/>
              <a:t>Etymologie</a:t>
            </a:r>
          </a:p>
          <a:p>
            <a:endParaRPr lang="de-DE" dirty="0"/>
          </a:p>
          <a:p>
            <a:r>
              <a:rPr lang="de-AT" dirty="0"/>
              <a:t>Sterben, Trauer, Glück und Unglück, Ärger, Erfolg und Misserfolg, Angst, Erregung, Wünsche, Liebe und Hass, Antipathie, Verneinung, Verrücktheit, Trunkenheit und </a:t>
            </a:r>
            <a:r>
              <a:rPr lang="de-AT" dirty="0" smtClean="0"/>
              <a:t>Ausdrucksverstärkung</a:t>
            </a:r>
          </a:p>
          <a:p>
            <a:endParaRPr lang="de-AT" dirty="0"/>
          </a:p>
          <a:p>
            <a:r>
              <a:rPr lang="de-AT" dirty="0"/>
              <a:t>Zusammenhang mit dem alltäglichen Leben des </a:t>
            </a:r>
            <a:r>
              <a:rPr lang="de-AT" dirty="0" smtClean="0"/>
              <a:t>Menschen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0090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Symbolanalyse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symbolische oder visuelle Funktion</a:t>
            </a:r>
          </a:p>
          <a:p>
            <a:endParaRPr lang="de-DE" dirty="0"/>
          </a:p>
          <a:p>
            <a:r>
              <a:rPr lang="de-DE" dirty="0" smtClean="0"/>
              <a:t>Motiviertheit</a:t>
            </a:r>
          </a:p>
          <a:p>
            <a:endParaRPr lang="de-DE" dirty="0"/>
          </a:p>
          <a:p>
            <a:r>
              <a:rPr lang="de-DE" dirty="0" smtClean="0"/>
              <a:t>Übereinstimmung der Farbsymbolik in Sprache und Kultur</a:t>
            </a:r>
          </a:p>
          <a:p>
            <a:endParaRPr lang="de-DE" dirty="0"/>
          </a:p>
          <a:p>
            <a:r>
              <a:rPr lang="de-DE" dirty="0" smtClean="0"/>
              <a:t>Symbole par excellence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6428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Morphologisch-syntaktische 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adnominale </a:t>
            </a:r>
            <a:r>
              <a:rPr lang="de-DE" dirty="0" smtClean="0"/>
              <a:t>und nicht-adnominale Verbindungen </a:t>
            </a:r>
          </a:p>
          <a:p>
            <a:endParaRPr lang="de-DE" dirty="0"/>
          </a:p>
          <a:p>
            <a:r>
              <a:rPr lang="de-DE" dirty="0" smtClean="0"/>
              <a:t>substantivische Phraseologismen</a:t>
            </a:r>
          </a:p>
          <a:p>
            <a:endParaRPr lang="de-DE" dirty="0"/>
          </a:p>
          <a:p>
            <a:r>
              <a:rPr lang="de-DE" dirty="0" smtClean="0"/>
              <a:t>adjektivische Phraseologismen</a:t>
            </a:r>
          </a:p>
          <a:p>
            <a:endParaRPr lang="de-DE" dirty="0"/>
          </a:p>
          <a:p>
            <a:r>
              <a:rPr lang="de-DE" dirty="0" smtClean="0"/>
              <a:t>adverbiale Phraseologismen</a:t>
            </a:r>
          </a:p>
          <a:p>
            <a:endParaRPr lang="de-DE" dirty="0"/>
          </a:p>
          <a:p>
            <a:r>
              <a:rPr lang="de-DE" dirty="0" smtClean="0"/>
              <a:t>verbale Phraseologismen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0783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Äquivalenzanalyse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07989620"/>
              </p:ext>
            </p:extLst>
          </p:nvPr>
        </p:nvGraphicFramePr>
        <p:xfrm>
          <a:off x="539552" y="1916832"/>
          <a:ext cx="7384115" cy="38884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6538"/>
                <a:gridCol w="626822"/>
                <a:gridCol w="588943"/>
                <a:gridCol w="659211"/>
                <a:gridCol w="588943"/>
                <a:gridCol w="588943"/>
                <a:gridCol w="588943"/>
                <a:gridCol w="588943"/>
                <a:gridCol w="588943"/>
                <a:gridCol w="588943"/>
                <a:gridCol w="588943"/>
              </a:tblGrid>
              <a:tr h="10902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schwarz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 dirty="0">
                          <a:effectLst/>
                        </a:rPr>
                        <a:t>weiß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schwarz/</a:t>
                      </a:r>
                      <a:endParaRPr lang="de-DE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weiß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rot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grün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blau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gelb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grau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rosa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golden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2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volläquivalent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7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 dirty="0">
                          <a:effectLst/>
                        </a:rPr>
                        <a:t>9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8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8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12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partiell äquivalent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16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5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902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funktionale Bedeutungs-äquivalenz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2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3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3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2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Nulläquivalenz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19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8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6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19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18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21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5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8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4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2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faux amis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3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AT" sz="950" dirty="0">
                          <a:effectLst/>
                        </a:rPr>
                        <a:t>0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0769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4294967295"/>
          </p:nvPr>
        </p:nvSpPr>
        <p:spPr>
          <a:xfrm>
            <a:off x="467544" y="764704"/>
            <a:ext cx="7467600" cy="4873625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Vielen Dank für Ihre Aufmerksamkeit!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A978-D267-4E51-80EE-794C7251E14B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0657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reus">
  <a:themeElements>
    <a:clrScheme name="Nereu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Nereu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324</Words>
  <Application>Microsoft Office PowerPoint</Application>
  <PresentationFormat>Bildschirmpräsentation (4:3)</PresentationFormat>
  <Paragraphs>188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Nereus</vt:lpstr>
      <vt:lpstr>Farbphraseologie im deutsch-kroatischen Vergleich – ein weißer Fleck auf der Landkarte der Phraseologieforschung?</vt:lpstr>
      <vt:lpstr>Forschungsfrage</vt:lpstr>
      <vt:lpstr>Methode</vt:lpstr>
      <vt:lpstr>Korpus</vt:lpstr>
      <vt:lpstr>Semantische Analyse</vt:lpstr>
      <vt:lpstr>Symbolanalyse</vt:lpstr>
      <vt:lpstr>Morphologisch-syntaktische Analyse</vt:lpstr>
      <vt:lpstr>Äquivalenzanalyse</vt:lpstr>
      <vt:lpstr>PowerPoint-Präsentation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user</cp:lastModifiedBy>
  <cp:revision>9</cp:revision>
  <dcterms:created xsi:type="dcterms:W3CDTF">2014-09-14T15:49:30Z</dcterms:created>
  <dcterms:modified xsi:type="dcterms:W3CDTF">2014-09-21T07:54:15Z</dcterms:modified>
</cp:coreProperties>
</file>